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7" r:id="rId1"/>
  </p:sldMasterIdLst>
  <p:sldIdLst>
    <p:sldId id="257" r:id="rId2"/>
    <p:sldId id="258" r:id="rId3"/>
    <p:sldId id="259" r:id="rId4"/>
    <p:sldId id="260" r:id="rId5"/>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3" d="100"/>
          <a:sy n="63" d="100"/>
        </p:scale>
        <p:origin x="3342" y="102"/>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010" y="1995312"/>
            <a:ext cx="5829981" cy="4244622"/>
          </a:xfrm>
        </p:spPr>
        <p:txBody>
          <a:bodyPr anchor="b">
            <a:normAutofit/>
          </a:bodyPr>
          <a:lstStyle>
            <a:lvl1pPr algn="ctr">
              <a:defRPr sz="3600"/>
            </a:lvl1pPr>
          </a:lstStyle>
          <a:p>
            <a:r>
              <a:rPr lang="en-US"/>
              <a:t>Click to edit Master title style</a:t>
            </a:r>
            <a:endParaRPr lang="en-US" dirty="0"/>
          </a:p>
        </p:txBody>
      </p:sp>
      <p:sp>
        <p:nvSpPr>
          <p:cNvPr id="3" name="Subtitle 2"/>
          <p:cNvSpPr>
            <a:spLocks noGrp="1"/>
          </p:cNvSpPr>
          <p:nvPr>
            <p:ph type="subTitle" idx="1"/>
          </p:nvPr>
        </p:nvSpPr>
        <p:spPr>
          <a:xfrm>
            <a:off x="514010" y="6403623"/>
            <a:ext cx="5829981"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4/3/2021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787487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017" y="7625553"/>
            <a:ext cx="5831755" cy="1456631"/>
          </a:xfrm>
        </p:spPr>
        <p:txBody>
          <a:bodyPr anchor="b">
            <a:normAutofit/>
          </a:bodyPr>
          <a:lstStyle>
            <a:lvl1pPr>
              <a:defRPr sz="21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4017" y="1104573"/>
            <a:ext cx="5831755" cy="600841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14010" y="9082183"/>
            <a:ext cx="5830874" cy="1213284"/>
          </a:xfrm>
        </p:spPr>
        <p:txBody>
          <a:bodyPr>
            <a:normAutofit/>
          </a:bodyPr>
          <a:lstStyle>
            <a:lvl1pPr marL="0" indent="0" algn="ctr">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4/3/2021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151267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14009" y="1083736"/>
            <a:ext cx="5823992" cy="6088638"/>
          </a:xfrm>
        </p:spPr>
        <p:txBody>
          <a:bodyPr anchor="ctr"/>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514011" y="7475236"/>
            <a:ext cx="5823991" cy="2830553"/>
          </a:xfrm>
        </p:spPr>
        <p:txBody>
          <a:bodyPr anchor="ct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4/3/2021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0679018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494" y="1083733"/>
            <a:ext cx="5232798" cy="5320718"/>
          </a:xfrm>
        </p:spPr>
        <p:txBody>
          <a:bodyPr anchor="ctr"/>
          <a:lstStyle>
            <a:lvl1pPr>
              <a:defRPr sz="2400"/>
            </a:lvl1pPr>
          </a:lstStyle>
          <a:p>
            <a:r>
              <a:rPr lang="en-US"/>
              <a:t>Click to edit Master title style</a:t>
            </a:r>
            <a:endParaRPr lang="en-US" dirty="0"/>
          </a:p>
        </p:txBody>
      </p:sp>
      <p:sp>
        <p:nvSpPr>
          <p:cNvPr id="12" name="Text Placeholder 3"/>
          <p:cNvSpPr>
            <a:spLocks noGrp="1"/>
          </p:cNvSpPr>
          <p:nvPr>
            <p:ph type="body" sz="half" idx="13"/>
          </p:nvPr>
        </p:nvSpPr>
        <p:spPr>
          <a:xfrm>
            <a:off x="967863" y="6417835"/>
            <a:ext cx="4923168" cy="758777"/>
          </a:xfrm>
        </p:spPr>
        <p:txBody>
          <a:bodyPr anchor="t">
            <a:normAutofit/>
          </a:bodyPr>
          <a:lstStyle>
            <a:lvl1pPr marL="0" indent="0" algn="r">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514009" y="7475237"/>
            <a:ext cx="5823992" cy="2820231"/>
          </a:xfrm>
        </p:spPr>
        <p:txBody>
          <a:bodyPr anchor="ctr">
            <a:normAutofit/>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AAD347D-5ACD-4C99-B74B-A9C85AD731AF}" type="datetimeFigureOut">
              <a:rPr lang="en-US" smtClean="0"/>
              <a:t>4/3/2021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
        <p:nvSpPr>
          <p:cNvPr id="10" name="TextBox 9"/>
          <p:cNvSpPr txBox="1"/>
          <p:nvPr/>
        </p:nvSpPr>
        <p:spPr>
          <a:xfrm>
            <a:off x="378934" y="1140887"/>
            <a:ext cx="342900" cy="103960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4" name="TextBox 13"/>
          <p:cNvSpPr txBox="1"/>
          <p:nvPr/>
        </p:nvSpPr>
        <p:spPr>
          <a:xfrm>
            <a:off x="5960041" y="5463779"/>
            <a:ext cx="342900" cy="103960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163096533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14017" y="3781233"/>
            <a:ext cx="5824871" cy="4465484"/>
          </a:xfrm>
        </p:spPr>
        <p:txBody>
          <a:bodyPr anchor="b"/>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514009" y="8267655"/>
            <a:ext cx="5823992" cy="2027812"/>
          </a:xfrm>
        </p:spPr>
        <p:txBody>
          <a:bodyPr anchor="t"/>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AAD347D-5ACD-4C99-B74B-A9C85AD731AF}" type="datetimeFigureOut">
              <a:rPr lang="en-US" smtClean="0"/>
              <a:t>4/3/2021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0935514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514009" y="1083736"/>
            <a:ext cx="5823992" cy="2356556"/>
          </a:xfrm>
        </p:spPr>
        <p:txBody>
          <a:bodyPr/>
          <a:lstStyle/>
          <a:p>
            <a:r>
              <a:rPr lang="en-US"/>
              <a:t>Click to edit Master title style</a:t>
            </a:r>
            <a:endParaRPr lang="en-US" dirty="0"/>
          </a:p>
        </p:txBody>
      </p:sp>
      <p:sp>
        <p:nvSpPr>
          <p:cNvPr id="7" name="Text Placeholder 2"/>
          <p:cNvSpPr>
            <a:spLocks noGrp="1"/>
          </p:cNvSpPr>
          <p:nvPr>
            <p:ph type="body" idx="1"/>
          </p:nvPr>
        </p:nvSpPr>
        <p:spPr>
          <a:xfrm>
            <a:off x="514010" y="3712570"/>
            <a:ext cx="1855663" cy="1463653"/>
          </a:xfrm>
        </p:spPr>
        <p:txBody>
          <a:bodyPr anchor="b">
            <a:noAutofit/>
          </a:bodyPr>
          <a:lstStyle>
            <a:lvl1pPr marL="0" indent="0" algn="ctr">
              <a:lnSpc>
                <a:spcPct val="100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514010" y="5176221"/>
            <a:ext cx="1855663" cy="5119246"/>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2500244" y="3712569"/>
            <a:ext cx="1855439" cy="1463652"/>
          </a:xfrm>
        </p:spPr>
        <p:txBody>
          <a:bodyPr anchor="b">
            <a:noAutofit/>
          </a:bodyPr>
          <a:lstStyle>
            <a:lvl1pPr marL="0" indent="0" algn="ctr">
              <a:lnSpc>
                <a:spcPct val="100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0" name="Text Placeholder 3"/>
          <p:cNvSpPr>
            <a:spLocks noGrp="1"/>
          </p:cNvSpPr>
          <p:nvPr>
            <p:ph type="body" sz="half" idx="16"/>
          </p:nvPr>
        </p:nvSpPr>
        <p:spPr>
          <a:xfrm>
            <a:off x="2500244" y="5176221"/>
            <a:ext cx="1856150" cy="5119246"/>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4484981" y="3712569"/>
            <a:ext cx="1851306" cy="1463652"/>
          </a:xfrm>
        </p:spPr>
        <p:txBody>
          <a:bodyPr anchor="b">
            <a:noAutofit/>
          </a:bodyPr>
          <a:lstStyle>
            <a:lvl1pPr marL="0" indent="0" algn="ctr">
              <a:lnSpc>
                <a:spcPct val="100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2" name="Text Placeholder 3"/>
          <p:cNvSpPr>
            <a:spLocks noGrp="1"/>
          </p:cNvSpPr>
          <p:nvPr>
            <p:ph type="body" sz="half" idx="17"/>
          </p:nvPr>
        </p:nvSpPr>
        <p:spPr>
          <a:xfrm>
            <a:off x="4486695" y="5176221"/>
            <a:ext cx="1851306" cy="5119246"/>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4509A250-FF31-4206-8172-F9D3106AACB1}" type="datetimeFigureOut">
              <a:rPr lang="en-US" smtClean="0"/>
              <a:t>4/3/2021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77283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514009" y="1083736"/>
            <a:ext cx="5823992" cy="2356556"/>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14010" y="7091817"/>
            <a:ext cx="1855662" cy="1024466"/>
          </a:xfrm>
        </p:spPr>
        <p:txBody>
          <a:bodyPr anchor="b">
            <a:noAutofit/>
          </a:bodyPr>
          <a:lstStyle>
            <a:lvl1pPr marL="0" indent="0" algn="ctr">
              <a:lnSpc>
                <a:spcPct val="100000"/>
              </a:lnSpc>
              <a:buNone/>
              <a:defRPr sz="15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614261" y="3719529"/>
            <a:ext cx="1653779" cy="2709333"/>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1" name="Text Placeholder 3"/>
          <p:cNvSpPr>
            <a:spLocks noGrp="1"/>
          </p:cNvSpPr>
          <p:nvPr>
            <p:ph type="body" sz="half" idx="18"/>
          </p:nvPr>
        </p:nvSpPr>
        <p:spPr>
          <a:xfrm>
            <a:off x="514010" y="8116283"/>
            <a:ext cx="1855662" cy="2179186"/>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2499020" y="7091817"/>
            <a:ext cx="1855678" cy="1024466"/>
          </a:xfrm>
        </p:spPr>
        <p:txBody>
          <a:bodyPr anchor="b">
            <a:noAutofit/>
          </a:bodyPr>
          <a:lstStyle>
            <a:lvl1pPr marL="0" indent="0" algn="ctr">
              <a:lnSpc>
                <a:spcPct val="100000"/>
              </a:lnSpc>
              <a:buNone/>
              <a:defRPr sz="15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2570060" y="3719529"/>
            <a:ext cx="1648421" cy="2709333"/>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19"/>
          </p:nvPr>
        </p:nvSpPr>
        <p:spPr>
          <a:xfrm>
            <a:off x="2498258" y="8116281"/>
            <a:ext cx="1856439" cy="2179186"/>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4485051" y="7091817"/>
            <a:ext cx="1850569" cy="1024466"/>
          </a:xfrm>
        </p:spPr>
        <p:txBody>
          <a:bodyPr anchor="b">
            <a:noAutofit/>
          </a:bodyPr>
          <a:lstStyle>
            <a:lvl1pPr marL="0" indent="0" algn="ctr">
              <a:lnSpc>
                <a:spcPct val="100000"/>
              </a:lnSpc>
              <a:buNone/>
              <a:defRPr sz="15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4585953" y="3719529"/>
            <a:ext cx="1649314" cy="2709333"/>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7" name="Text Placeholder 3"/>
          <p:cNvSpPr>
            <a:spLocks noGrp="1"/>
          </p:cNvSpPr>
          <p:nvPr>
            <p:ph type="body" sz="half" idx="20"/>
          </p:nvPr>
        </p:nvSpPr>
        <p:spPr>
          <a:xfrm>
            <a:off x="4484980" y="8116285"/>
            <a:ext cx="1853021" cy="2179182"/>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4509A250-FF31-4206-8172-F9D3106AACB1}" type="datetimeFigureOut">
              <a:rPr lang="en-US" smtClean="0"/>
              <a:t>4/3/2021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1194918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4/3/2021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5048343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1083734"/>
            <a:ext cx="1430245" cy="9211735"/>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4010" y="1083734"/>
            <a:ext cx="4308022" cy="921173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4/3/2021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138230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4/3/2021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817810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1450" y="1168405"/>
            <a:ext cx="5475101" cy="5071532"/>
          </a:xfrm>
        </p:spPr>
        <p:txBody>
          <a:bodyPr anchor="b">
            <a:normAutofit/>
          </a:bodyPr>
          <a:lstStyle>
            <a:lvl1pPr>
              <a:defRPr sz="2550"/>
            </a:lvl1pPr>
          </a:lstStyle>
          <a:p>
            <a:r>
              <a:rPr lang="en-US"/>
              <a:t>Click to edit Master title style</a:t>
            </a:r>
            <a:endParaRPr lang="en-US" dirty="0"/>
          </a:p>
        </p:txBody>
      </p:sp>
      <p:sp>
        <p:nvSpPr>
          <p:cNvPr id="3" name="Text Placeholder 2"/>
          <p:cNvSpPr>
            <a:spLocks noGrp="1"/>
          </p:cNvSpPr>
          <p:nvPr>
            <p:ph type="body" idx="1"/>
          </p:nvPr>
        </p:nvSpPr>
        <p:spPr>
          <a:xfrm>
            <a:off x="691450" y="6403626"/>
            <a:ext cx="5475101" cy="2666999"/>
          </a:xfrm>
        </p:spPr>
        <p:txBody>
          <a:bodyPr/>
          <a:lstStyle>
            <a:lvl1pPr marL="0" indent="0" algn="ctr">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4/3/2021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577142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14011" y="1083736"/>
            <a:ext cx="5823991" cy="2357904"/>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14010" y="3712570"/>
            <a:ext cx="2872127" cy="6582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2539" y="3712570"/>
            <a:ext cx="2865462" cy="6582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4/3/2021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96952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4011" y="1083736"/>
            <a:ext cx="5823991"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6570" y="3712569"/>
            <a:ext cx="2700245" cy="1464732"/>
          </a:xfrm>
        </p:spPr>
        <p:txBody>
          <a:bodyPr anchor="b"/>
          <a:lstStyle>
            <a:lvl1pPr marL="0" indent="0">
              <a:lnSpc>
                <a:spcPct val="100000"/>
              </a:lnSpc>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14009" y="5177301"/>
            <a:ext cx="2872805" cy="51181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644423" y="3712569"/>
            <a:ext cx="2693578" cy="1464732"/>
          </a:xfrm>
        </p:spPr>
        <p:txBody>
          <a:bodyPr anchor="b"/>
          <a:lstStyle>
            <a:lvl1pPr marL="0" indent="0">
              <a:lnSpc>
                <a:spcPct val="100000"/>
              </a:lnSpc>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2" y="5177301"/>
            <a:ext cx="2866139" cy="51181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4/3/2021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794334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t>4/3/2021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869872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4/3/2021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pic>
        <p:nvPicPr>
          <p:cNvPr id="5" name="Picture 4" descr="A close up of a logo&#10;&#10;Description automatically generated">
            <a:extLst>
              <a:ext uri="{FF2B5EF4-FFF2-40B4-BE49-F238E27FC236}">
                <a16:creationId xmlns:a16="http://schemas.microsoft.com/office/drawing/2014/main" id="{D2F2B24B-E732-40E3-87F2-2840883DDD1C}"/>
              </a:ext>
            </a:extLst>
          </p:cNvPr>
          <p:cNvPicPr>
            <a:picLocks noChangeAspect="1"/>
          </p:cNvPicPr>
          <p:nvPr userDrawn="1"/>
        </p:nvPicPr>
        <p:blipFill rotWithShape="1">
          <a:blip r:embed="rId2">
            <a:duotone>
              <a:schemeClr val="accent5">
                <a:shade val="45000"/>
                <a:satMod val="135000"/>
              </a:schemeClr>
              <a:prstClr val="white"/>
            </a:duotone>
          </a:blip>
          <a:srcRect l="82857" t="-5238"/>
          <a:stretch/>
        </p:blipFill>
        <p:spPr>
          <a:xfrm>
            <a:off x="115407" y="1890531"/>
            <a:ext cx="6627185" cy="6780591"/>
          </a:xfrm>
          <a:prstGeom prst="rect">
            <a:avLst/>
          </a:prstGeom>
        </p:spPr>
      </p:pic>
    </p:spTree>
    <p:extLst>
      <p:ext uri="{BB962C8B-B14F-4D97-AF65-F5344CB8AC3E}">
        <p14:creationId xmlns:p14="http://schemas.microsoft.com/office/powerpoint/2010/main" val="3766670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5941" y="1083733"/>
            <a:ext cx="2211884" cy="4199467"/>
          </a:xfrm>
        </p:spPr>
        <p:txBody>
          <a:bodyPr anchor="b">
            <a:normAutofit/>
          </a:bodyPr>
          <a:lstStyle>
            <a:lvl1pPr>
              <a:defRPr sz="2100"/>
            </a:lvl1pPr>
          </a:lstStyle>
          <a:p>
            <a:r>
              <a:rPr lang="en-US"/>
              <a:t>Click to edit Master title style</a:t>
            </a:r>
            <a:endParaRPr lang="en-US" dirty="0"/>
          </a:p>
        </p:txBody>
      </p:sp>
      <p:sp>
        <p:nvSpPr>
          <p:cNvPr id="3" name="Content Placeholder 2"/>
          <p:cNvSpPr>
            <a:spLocks noGrp="1"/>
          </p:cNvSpPr>
          <p:nvPr>
            <p:ph idx="1"/>
          </p:nvPr>
        </p:nvSpPr>
        <p:spPr>
          <a:xfrm>
            <a:off x="2856412" y="1083734"/>
            <a:ext cx="3481589" cy="9211733"/>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15941" y="5283203"/>
            <a:ext cx="2211884" cy="5012265"/>
          </a:xfrm>
        </p:spPr>
        <p:txBody>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4/3/2021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071769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5941" y="1083733"/>
            <a:ext cx="3125702" cy="4199467"/>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937449" y="1349122"/>
            <a:ext cx="2225204" cy="8680956"/>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14009" y="5283200"/>
            <a:ext cx="3128432" cy="5012267"/>
          </a:xfrm>
        </p:spPr>
        <p:txBody>
          <a:bodyPr>
            <a:normAutofit/>
          </a:bodyPr>
          <a:lstStyle>
            <a:lvl1pPr marL="0" indent="0" algn="ctr">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4/3/2021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571340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4011" y="1083736"/>
            <a:ext cx="5823991" cy="235790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4009" y="3726336"/>
            <a:ext cx="5823992" cy="656913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319289" y="10459158"/>
            <a:ext cx="1543050" cy="649111"/>
          </a:xfrm>
          <a:prstGeom prst="rect">
            <a:avLst/>
          </a:prstGeom>
        </p:spPr>
        <p:txBody>
          <a:bodyPr vert="horz" lIns="91440" tIns="45720" rIns="91440" bIns="45720" rtlCol="0" anchor="ctr"/>
          <a:lstStyle>
            <a:lvl1pPr algn="r">
              <a:defRPr sz="750">
                <a:solidFill>
                  <a:schemeClr val="tx1">
                    <a:tint val="75000"/>
                  </a:schemeClr>
                </a:solidFill>
              </a:defRPr>
            </a:lvl1pPr>
          </a:lstStyle>
          <a:p>
            <a:fld id="{4AAD347D-5ACD-4C99-B74B-A9C85AD731AF}" type="datetimeFigureOut">
              <a:rPr lang="en-US" smtClean="0"/>
              <a:t>4/3/2021</a:t>
            </a:fld>
            <a:endParaRPr lang="en-US" dirty="0"/>
          </a:p>
        </p:txBody>
      </p:sp>
      <p:sp>
        <p:nvSpPr>
          <p:cNvPr id="5" name="Footer Placeholder 4"/>
          <p:cNvSpPr>
            <a:spLocks noGrp="1"/>
          </p:cNvSpPr>
          <p:nvPr>
            <p:ph type="ftr" sz="quarter" idx="3"/>
          </p:nvPr>
        </p:nvSpPr>
        <p:spPr>
          <a:xfrm>
            <a:off x="514010" y="10459158"/>
            <a:ext cx="3753487" cy="649111"/>
          </a:xfrm>
          <a:prstGeom prst="rect">
            <a:avLst/>
          </a:prstGeom>
        </p:spPr>
        <p:txBody>
          <a:bodyPr vert="horz" lIns="91440" tIns="45720" rIns="91440" bIns="45720" rtlCol="0" anchor="ctr"/>
          <a:lstStyle>
            <a:lvl1pPr algn="l">
              <a:defRPr sz="7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914132" y="10459158"/>
            <a:ext cx="423869" cy="649111"/>
          </a:xfrm>
          <a:prstGeom prst="rect">
            <a:avLst/>
          </a:prstGeom>
        </p:spPr>
        <p:txBody>
          <a:bodyPr vert="horz" lIns="91440" tIns="45720" rIns="91440" bIns="45720" rtlCol="0" anchor="ctr"/>
          <a:lstStyle>
            <a:lvl1pPr algn="r">
              <a:defRPr sz="750">
                <a:solidFill>
                  <a:schemeClr val="tx1">
                    <a:tint val="75000"/>
                  </a:schemeClr>
                </a:solidFill>
              </a:defRPr>
            </a:lvl1pPr>
          </a:lstStyle>
          <a:p>
            <a:fld id="{D57F1E4F-1CFF-5643-939E-02111984F565}" type="slidenum">
              <a:rPr lang="en-US" smtClean="0"/>
              <a:t>‹#›</a:t>
            </a:fld>
            <a:endParaRPr lang="en-US" dirty="0"/>
          </a:p>
        </p:txBody>
      </p:sp>
      <p:pic>
        <p:nvPicPr>
          <p:cNvPr id="7" name="Picture 6" descr="A close up of a logo&#10;&#10;Description automatically generated">
            <a:extLst>
              <a:ext uri="{FF2B5EF4-FFF2-40B4-BE49-F238E27FC236}">
                <a16:creationId xmlns:a16="http://schemas.microsoft.com/office/drawing/2014/main" id="{6C1BF2A8-2AFA-4E74-B158-83D36CD8FE82}"/>
              </a:ext>
            </a:extLst>
          </p:cNvPr>
          <p:cNvPicPr>
            <a:picLocks noChangeAspect="1"/>
          </p:cNvPicPr>
          <p:nvPr userDrawn="1"/>
        </p:nvPicPr>
        <p:blipFill rotWithShape="1">
          <a:blip r:embed="rId19">
            <a:duotone>
              <a:schemeClr val="accent5">
                <a:shade val="45000"/>
                <a:satMod val="135000"/>
              </a:schemeClr>
              <a:prstClr val="white"/>
            </a:duotone>
            <a:alphaModFix amt="20000"/>
          </a:blip>
          <a:srcRect l="82857" t="-5238"/>
          <a:stretch/>
        </p:blipFill>
        <p:spPr>
          <a:xfrm>
            <a:off x="-34636" y="3076963"/>
            <a:ext cx="6627185" cy="6780591"/>
          </a:xfrm>
          <a:prstGeom prst="rect">
            <a:avLst/>
          </a:prstGeom>
        </p:spPr>
      </p:pic>
    </p:spTree>
    <p:extLst>
      <p:ext uri="{BB962C8B-B14F-4D97-AF65-F5344CB8AC3E}">
        <p14:creationId xmlns:p14="http://schemas.microsoft.com/office/powerpoint/2010/main" val="666946434"/>
      </p:ext>
    </p:extLst>
  </p:cSld>
  <p:clrMap bg1="dk1" tx1="lt1" bg2="dk2" tx2="lt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 id="2147483724" r:id="rId17"/>
  </p:sldLayoutIdLst>
  <p:hf sldNum="0" hdr="0" ftr="0" dt="0"/>
  <p:txStyles>
    <p:titleStyle>
      <a:lvl1pPr algn="ctr" defTabSz="685800" rtl="0" eaLnBrk="1" latinLnBrk="0" hangingPunct="1">
        <a:lnSpc>
          <a:spcPct val="90000"/>
        </a:lnSpc>
        <a:spcBef>
          <a:spcPct val="0"/>
        </a:spcBef>
        <a:buNone/>
        <a:defRPr sz="255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171450" indent="-171450" algn="l" defTabSz="685800" rtl="0" eaLnBrk="1" latinLnBrk="0" hangingPunct="1">
        <a:lnSpc>
          <a:spcPct val="120000"/>
        </a:lnSpc>
        <a:spcBef>
          <a:spcPts val="750"/>
        </a:spcBef>
        <a:buFont typeface="Arial" panose="020B0604020202020204" pitchFamily="34" charset="0"/>
        <a:buChar char="•"/>
        <a:defRPr sz="1500" kern="1200">
          <a:solidFill>
            <a:schemeClr val="tx1"/>
          </a:solidFill>
          <a:effectLst>
            <a:outerShdw blurRad="50800" dist="38100" dir="2700000" algn="tl" rotWithShape="0">
              <a:srgbClr val="000000">
                <a:alpha val="48000"/>
              </a:srgbClr>
            </a:outerShdw>
          </a:effectLst>
          <a:latin typeface="+mn-lt"/>
          <a:ea typeface="+mn-ea"/>
          <a:cs typeface="+mn-cs"/>
        </a:defRPr>
      </a:lvl1pPr>
      <a:lvl2pPr marL="514350" indent="-171450" algn="l" defTabSz="685800" rtl="0" eaLnBrk="1" latinLnBrk="0" hangingPunct="1">
        <a:lnSpc>
          <a:spcPct val="120000"/>
        </a:lnSpc>
        <a:spcBef>
          <a:spcPts val="375"/>
        </a:spcBef>
        <a:buFont typeface="Arial" panose="020B0604020202020204" pitchFamily="34" charset="0"/>
        <a:buChar char="•"/>
        <a:defRPr sz="1350" kern="1200">
          <a:solidFill>
            <a:schemeClr val="tx1"/>
          </a:solidFill>
          <a:effectLst>
            <a:outerShdw blurRad="50800" dist="38100" dir="2700000" algn="tl" rotWithShape="0">
              <a:srgbClr val="000000">
                <a:alpha val="48000"/>
              </a:srgbClr>
            </a:outerShdw>
          </a:effectLst>
          <a:latin typeface="+mn-lt"/>
          <a:ea typeface="+mn-ea"/>
          <a:cs typeface="+mn-cs"/>
        </a:defRPr>
      </a:lvl2pPr>
      <a:lvl3pPr marL="857250" indent="-171450" algn="l" defTabSz="685800" rtl="0" eaLnBrk="1" latinLnBrk="0" hangingPunct="1">
        <a:lnSpc>
          <a:spcPct val="120000"/>
        </a:lnSpc>
        <a:spcBef>
          <a:spcPts val="375"/>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200150" indent="-171450" algn="l" defTabSz="685800" rtl="0" eaLnBrk="1" latinLnBrk="0" hangingPunct="1">
        <a:lnSpc>
          <a:spcPct val="120000"/>
        </a:lnSpc>
        <a:spcBef>
          <a:spcPts val="375"/>
        </a:spcBef>
        <a:buFont typeface="Arial" panose="020B0604020202020204" pitchFamily="34" charset="0"/>
        <a:buChar char="•"/>
        <a:defRPr sz="1050" kern="1200">
          <a:solidFill>
            <a:schemeClr val="tx1"/>
          </a:solidFill>
          <a:effectLst>
            <a:outerShdw blurRad="50800" dist="38100" dir="2700000" algn="tl" rotWithShape="0">
              <a:srgbClr val="000000">
                <a:alpha val="48000"/>
              </a:srgbClr>
            </a:outerShdw>
          </a:effectLst>
          <a:latin typeface="+mn-lt"/>
          <a:ea typeface="+mn-ea"/>
          <a:cs typeface="+mn-cs"/>
        </a:defRPr>
      </a:lvl4pPr>
      <a:lvl5pPr marL="1543050" indent="-171450" algn="l" defTabSz="685800" rtl="0" eaLnBrk="1" latinLnBrk="0" hangingPunct="1">
        <a:lnSpc>
          <a:spcPct val="120000"/>
        </a:lnSpc>
        <a:spcBef>
          <a:spcPts val="375"/>
        </a:spcBef>
        <a:buFont typeface="Arial" panose="020B0604020202020204" pitchFamily="34" charset="0"/>
        <a:buChar char="•"/>
        <a:defRPr sz="900" kern="1200">
          <a:solidFill>
            <a:schemeClr val="tx1"/>
          </a:solidFill>
          <a:effectLst>
            <a:outerShdw blurRad="50800" dist="38100" dir="2700000" algn="tl" rotWithShape="0">
              <a:srgbClr val="000000">
                <a:alpha val="48000"/>
              </a:srgbClr>
            </a:outerShdw>
          </a:effectLst>
          <a:latin typeface="+mn-lt"/>
          <a:ea typeface="+mn-ea"/>
          <a:cs typeface="+mn-cs"/>
        </a:defRPr>
      </a:lvl5pPr>
      <a:lvl6pPr marL="1885950" indent="-171450" algn="l" defTabSz="685800" rtl="0" eaLnBrk="1" latinLnBrk="0" hangingPunct="1">
        <a:lnSpc>
          <a:spcPct val="120000"/>
        </a:lnSpc>
        <a:spcBef>
          <a:spcPts val="375"/>
        </a:spcBef>
        <a:buFont typeface="Arial" panose="020B0604020202020204" pitchFamily="34" charset="0"/>
        <a:buChar char="•"/>
        <a:defRPr sz="9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228850" indent="-171450" algn="l" defTabSz="685800" rtl="0" eaLnBrk="1" latinLnBrk="0" hangingPunct="1">
        <a:lnSpc>
          <a:spcPct val="120000"/>
        </a:lnSpc>
        <a:spcBef>
          <a:spcPts val="375"/>
        </a:spcBef>
        <a:buFont typeface="Arial" panose="020B0604020202020204" pitchFamily="34" charset="0"/>
        <a:buChar char="•"/>
        <a:defRPr sz="900" kern="1200">
          <a:solidFill>
            <a:schemeClr val="tx1"/>
          </a:solidFill>
          <a:effectLst>
            <a:outerShdw blurRad="50800" dist="38100" dir="2700000" algn="tl" rotWithShape="0">
              <a:srgbClr val="000000">
                <a:alpha val="48000"/>
              </a:srgbClr>
            </a:outerShdw>
          </a:effectLst>
          <a:latin typeface="+mn-lt"/>
          <a:ea typeface="+mn-ea"/>
          <a:cs typeface="+mn-cs"/>
        </a:defRPr>
      </a:lvl7pPr>
      <a:lvl8pPr marL="2571750" indent="-171450" algn="l" defTabSz="685800" rtl="0" eaLnBrk="1" latinLnBrk="0" hangingPunct="1">
        <a:lnSpc>
          <a:spcPct val="120000"/>
        </a:lnSpc>
        <a:spcBef>
          <a:spcPts val="375"/>
        </a:spcBef>
        <a:buFont typeface="Arial" panose="020B0604020202020204" pitchFamily="34" charset="0"/>
        <a:buChar char="•"/>
        <a:defRPr sz="900" kern="1200">
          <a:solidFill>
            <a:schemeClr val="tx1"/>
          </a:solidFill>
          <a:effectLst>
            <a:outerShdw blurRad="50800" dist="38100" dir="2700000" algn="tl" rotWithShape="0">
              <a:srgbClr val="000000">
                <a:alpha val="48000"/>
              </a:srgbClr>
            </a:outerShdw>
          </a:effectLst>
          <a:latin typeface="+mn-lt"/>
          <a:ea typeface="+mn-ea"/>
          <a:cs typeface="+mn-cs"/>
        </a:defRPr>
      </a:lvl8pPr>
      <a:lvl9pPr marL="2914650" indent="-171450" algn="l" defTabSz="685800" rtl="0" eaLnBrk="1" latinLnBrk="0" hangingPunct="1">
        <a:lnSpc>
          <a:spcPct val="120000"/>
        </a:lnSpc>
        <a:spcBef>
          <a:spcPts val="375"/>
        </a:spcBef>
        <a:buFont typeface="Arial" panose="020B0604020202020204" pitchFamily="34" charset="0"/>
        <a:buChar char="•"/>
        <a:defRPr sz="9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95C4D-108B-4D10-BCB2-F1D73C4B46B0}"/>
              </a:ext>
            </a:extLst>
          </p:cNvPr>
          <p:cNvSpPr>
            <a:spLocks noGrp="1"/>
          </p:cNvSpPr>
          <p:nvPr>
            <p:ph type="title"/>
          </p:nvPr>
        </p:nvSpPr>
        <p:spPr>
          <a:xfrm>
            <a:off x="783232" y="299240"/>
            <a:ext cx="5291535" cy="588539"/>
          </a:xfrm>
        </p:spPr>
        <p:txBody>
          <a:bodyPr>
            <a:normAutofit/>
          </a:bodyPr>
          <a:lstStyle/>
          <a:p>
            <a:pPr algn="ctr"/>
            <a:r>
              <a:rPr lang="en-US" sz="2800" b="1" dirty="0">
                <a:latin typeface="Arial" panose="020B0604020202020204" pitchFamily="34" charset="0"/>
                <a:cs typeface="Arial" panose="020B0604020202020204" pitchFamily="34" charset="0"/>
              </a:rPr>
              <a:t>Are You a Tweaker?</a:t>
            </a:r>
          </a:p>
        </p:txBody>
      </p:sp>
      <p:sp>
        <p:nvSpPr>
          <p:cNvPr id="3" name="Content Placeholder 2">
            <a:extLst>
              <a:ext uri="{FF2B5EF4-FFF2-40B4-BE49-F238E27FC236}">
                <a16:creationId xmlns:a16="http://schemas.microsoft.com/office/drawing/2014/main" id="{3047DEE9-3E68-4AC9-A1C5-2BD1C3A067AE}"/>
              </a:ext>
            </a:extLst>
          </p:cNvPr>
          <p:cNvSpPr>
            <a:spLocks noGrp="1"/>
          </p:cNvSpPr>
          <p:nvPr>
            <p:ph idx="1"/>
          </p:nvPr>
        </p:nvSpPr>
        <p:spPr>
          <a:xfrm>
            <a:off x="326571" y="991347"/>
            <a:ext cx="6204857" cy="10846013"/>
          </a:xfrm>
        </p:spPr>
        <p:txBody>
          <a:bodyPr>
            <a:normAutofit fontScale="92500" lnSpcReduction="20000"/>
          </a:bodyPr>
          <a:lstStyle/>
          <a:p>
            <a:pPr marL="0" indent="0" algn="l">
              <a:spcBef>
                <a:spcPts val="0"/>
              </a:spcBef>
              <a:spcAft>
                <a:spcPts val="600"/>
              </a:spcAft>
              <a:buNone/>
            </a:pPr>
            <a:r>
              <a:rPr lang="en-US" sz="1800" b="0" i="0" u="none" strike="noStrike" baseline="0" dirty="0">
                <a:latin typeface="Arial" panose="020B0604020202020204" pitchFamily="34" charset="0"/>
                <a:cs typeface="Arial" panose="020B0604020202020204" pitchFamily="34" charset="0"/>
              </a:rPr>
              <a:t>It doesn’t matter what you call it. It doesn’t matter how you did it. It brought us to our knees, because without exception, that’s what it does.</a:t>
            </a:r>
          </a:p>
          <a:p>
            <a:pPr marL="0" indent="0" algn="l">
              <a:spcBef>
                <a:spcPts val="0"/>
              </a:spcBef>
              <a:spcAft>
                <a:spcPts val="600"/>
              </a:spcAft>
              <a:buNone/>
            </a:pPr>
            <a:r>
              <a:rPr lang="en-US" sz="1800" b="0" i="0" u="none" strike="noStrike" baseline="0" dirty="0">
                <a:latin typeface="Arial" panose="020B0604020202020204" pitchFamily="34" charset="0"/>
                <a:cs typeface="Arial" panose="020B0604020202020204" pitchFamily="34" charset="0"/>
              </a:rPr>
              <a:t>Is speed a problem in your life? Are you an addict? Only you can answer those questions. For most of us who have admitted defeat, the answer is very clear. Yes, we had a problem with speed, and no, we couldn’t fix the problem by ourselves. We had to admit defeat to win. Speed was our master.</a:t>
            </a:r>
          </a:p>
          <a:p>
            <a:pPr marL="0" indent="0" algn="l">
              <a:spcBef>
                <a:spcPts val="0"/>
              </a:spcBef>
              <a:spcAft>
                <a:spcPts val="600"/>
              </a:spcAft>
              <a:buNone/>
            </a:pPr>
            <a:r>
              <a:rPr lang="en-US" sz="1800" b="0" i="0" u="none" strike="noStrike" baseline="0" dirty="0">
                <a:latin typeface="Arial" panose="020B0604020202020204" pitchFamily="34" charset="0"/>
                <a:cs typeface="Arial" panose="020B0604020202020204" pitchFamily="34" charset="0"/>
              </a:rPr>
              <a:t>We couldn’t control our drug use. What started out as weekend or occasional use became daily use, and we soon found ourselves beyond human aid. We truly suffered from a lack of power to fix our problem.</a:t>
            </a:r>
          </a:p>
          <a:p>
            <a:pPr marL="0" indent="0" algn="l">
              <a:spcBef>
                <a:spcPts val="0"/>
              </a:spcBef>
              <a:spcAft>
                <a:spcPts val="600"/>
              </a:spcAft>
              <a:buNone/>
            </a:pPr>
            <a:r>
              <a:rPr lang="en-US" sz="1800" b="0" i="0" u="none" strike="noStrike" baseline="0" dirty="0">
                <a:latin typeface="Arial" panose="020B0604020202020204" pitchFamily="34" charset="0"/>
                <a:cs typeface="Arial" panose="020B0604020202020204" pitchFamily="34" charset="0"/>
              </a:rPr>
              <a:t>Some of us used speed as a tool to work harder and longer, but we couldn’t keep a job. Others picked at their faces and arms for hours and hours or pulled out their hair. Some of us had uncontrollable sexual desire. Others endlessly tinkered with projects, accomplishing nothing, but found ourselves so busy we couldn’t get to work on time.</a:t>
            </a:r>
          </a:p>
          <a:p>
            <a:pPr marL="0" indent="0" algn="l">
              <a:spcBef>
                <a:spcPts val="0"/>
              </a:spcBef>
              <a:spcAft>
                <a:spcPts val="600"/>
              </a:spcAft>
              <a:buNone/>
            </a:pPr>
            <a:r>
              <a:rPr lang="en-US" sz="1800" b="0" i="0" u="none" strike="noStrike" baseline="0" dirty="0">
                <a:latin typeface="Arial" panose="020B0604020202020204" pitchFamily="34" charset="0"/>
                <a:cs typeface="Arial" panose="020B0604020202020204" pitchFamily="34" charset="0"/>
              </a:rPr>
              <a:t>We deluded ourselves into thinking that staying up for nights on end was OK, that our tweaking was under control, and that we could quit if we wanted to, or that we couldn’t afford to quit, or that our using didn’t affect our lives.</a:t>
            </a:r>
          </a:p>
          <a:p>
            <a:pPr marL="0" indent="0" algn="l">
              <a:spcBef>
                <a:spcPts val="0"/>
              </a:spcBef>
              <a:spcAft>
                <a:spcPts val="600"/>
              </a:spcAft>
              <a:buNone/>
            </a:pPr>
            <a:r>
              <a:rPr lang="en-US" sz="1800" b="0" i="0" u="none" strike="noStrike" baseline="0" dirty="0">
                <a:latin typeface="Arial" panose="020B0604020202020204" pitchFamily="34" charset="0"/>
                <a:cs typeface="Arial" panose="020B0604020202020204" pitchFamily="34" charset="0"/>
              </a:rPr>
              <a:t>Maybe we saw a friend go to jail, or lose their apartment, or lose their job, or lose the trust of their family, or die, but our clouded minds wouldn’t admit we were next.</a:t>
            </a:r>
          </a:p>
          <a:p>
            <a:pPr marL="0" indent="0" algn="l">
              <a:spcBef>
                <a:spcPts val="0"/>
              </a:spcBef>
              <a:spcAft>
                <a:spcPts val="600"/>
              </a:spcAft>
              <a:buNone/>
            </a:pPr>
            <a:r>
              <a:rPr lang="en-US" sz="1800" b="0" i="0" u="none" strike="noStrike" baseline="0" dirty="0">
                <a:latin typeface="Arial" panose="020B0604020202020204" pitchFamily="34" charset="0"/>
                <a:cs typeface="Arial" panose="020B0604020202020204" pitchFamily="34" charset="0"/>
              </a:rPr>
              <a:t>Most of us saw no way out, believing that we would use until the day we died.</a:t>
            </a:r>
          </a:p>
          <a:p>
            <a:pPr marL="0" indent="0" algn="l">
              <a:spcBef>
                <a:spcPts val="0"/>
              </a:spcBef>
              <a:spcAft>
                <a:spcPts val="600"/>
              </a:spcAft>
              <a:buNone/>
            </a:pPr>
            <a:r>
              <a:rPr lang="en-US" sz="1800" b="0" i="0" u="none" strike="noStrike" baseline="0" dirty="0">
                <a:latin typeface="Arial" panose="020B0604020202020204" pitchFamily="34" charset="0"/>
                <a:cs typeface="Arial" panose="020B0604020202020204" pitchFamily="34" charset="0"/>
              </a:rPr>
              <a:t>Almost universally, if we had an honest moment, we found that our drug use made seemingly insurmountable problems in our lives.</a:t>
            </a:r>
          </a:p>
          <a:p>
            <a:pPr marL="0" indent="0" algn="l">
              <a:spcBef>
                <a:spcPts val="0"/>
              </a:spcBef>
              <a:spcAft>
                <a:spcPts val="600"/>
              </a:spcAft>
              <a:buNone/>
            </a:pPr>
            <a:r>
              <a:rPr lang="en-US" sz="1800" b="0" i="0" u="none" strike="noStrike" baseline="0" dirty="0">
                <a:latin typeface="Arial" panose="020B0604020202020204" pitchFamily="34" charset="0"/>
                <a:cs typeface="Arial" panose="020B0604020202020204" pitchFamily="34" charset="0"/>
              </a:rPr>
              <a:t>The only way out was if we had the courage to admit that speed, our one-time friend, was killing us.</a:t>
            </a:r>
          </a:p>
          <a:p>
            <a:pPr marL="0" indent="0" algn="l">
              <a:spcBef>
                <a:spcPts val="0"/>
              </a:spcBef>
              <a:spcAft>
                <a:spcPts val="600"/>
              </a:spcAft>
              <a:buNone/>
            </a:pPr>
            <a:r>
              <a:rPr lang="en-US" sz="1800" b="0" i="0" u="none" strike="noStrike" baseline="0" dirty="0">
                <a:latin typeface="Arial" panose="020B0604020202020204" pitchFamily="34" charset="0"/>
                <a:cs typeface="Arial" panose="020B0604020202020204" pitchFamily="34" charset="0"/>
              </a:rPr>
              <a:t>It doesn’t matter how you got here. The courts sent some of us, others came for family or friends, and some of us came to CMA on our own. The question is, if you want help and are willing to go to any lengths to change your life.</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2886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52EB9-D7FC-419C-A5B5-DC10447079DA}"/>
              </a:ext>
            </a:extLst>
          </p:cNvPr>
          <p:cNvSpPr>
            <a:spLocks noGrp="1"/>
          </p:cNvSpPr>
          <p:nvPr>
            <p:ph type="title"/>
          </p:nvPr>
        </p:nvSpPr>
        <p:spPr>
          <a:xfrm>
            <a:off x="606821" y="0"/>
            <a:ext cx="5291535" cy="1760568"/>
          </a:xfrm>
        </p:spPr>
        <p:txBody>
          <a:bodyPr/>
          <a:lstStyle/>
          <a:p>
            <a:pPr algn="ctr">
              <a:spcAft>
                <a:spcPts val="1200"/>
              </a:spcAft>
            </a:pPr>
            <a:r>
              <a:rPr lang="en-US" dirty="0">
                <a:latin typeface="Arial" panose="020B0604020202020204" pitchFamily="34" charset="0"/>
                <a:cs typeface="Arial" panose="020B0604020202020204" pitchFamily="34" charset="0"/>
              </a:rPr>
              <a:t>Crystal Meth</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Anonymous</a:t>
            </a:r>
            <a:r>
              <a:rPr lang="en-US" baseline="-25000" dirty="0">
                <a:latin typeface="Arial" panose="020B0604020202020204" pitchFamily="34" charset="0"/>
                <a:cs typeface="Arial" panose="020B0604020202020204" pitchFamily="34" charset="0"/>
              </a:rPr>
              <a:t>®</a:t>
            </a:r>
            <a:br>
              <a:rPr lang="en-US" baseline="-25000" dirty="0">
                <a:latin typeface="Arial" panose="020B0604020202020204" pitchFamily="34" charset="0"/>
                <a:cs typeface="Arial" panose="020B0604020202020204" pitchFamily="34" charset="0"/>
              </a:rPr>
            </a:br>
            <a:br>
              <a:rPr lang="en-US" baseline="-25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THE TWELVE STEPS: A Plan of Action</a:t>
            </a:r>
            <a:endParaRPr lang="en-US" baseline="-250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4573E04-86DE-4AF1-B12A-61D5C421EDAC}"/>
              </a:ext>
            </a:extLst>
          </p:cNvPr>
          <p:cNvSpPr>
            <a:spLocks noGrp="1"/>
          </p:cNvSpPr>
          <p:nvPr>
            <p:ph idx="1"/>
          </p:nvPr>
        </p:nvSpPr>
        <p:spPr>
          <a:xfrm>
            <a:off x="362981" y="1964006"/>
            <a:ext cx="6063219" cy="9745393"/>
          </a:xfrm>
        </p:spPr>
        <p:txBody>
          <a:bodyPr>
            <a:noAutofit/>
          </a:bodyPr>
          <a:lstStyle/>
          <a:p>
            <a:pPr marL="0" indent="0">
              <a:lnSpc>
                <a:spcPct val="100000"/>
              </a:lnSpc>
              <a:spcBef>
                <a:spcPts val="0"/>
              </a:spcBef>
              <a:spcAft>
                <a:spcPts val="600"/>
              </a:spcAft>
              <a:buNone/>
            </a:pPr>
            <a:r>
              <a:rPr lang="en-US" sz="1800" b="0" i="0" u="none" strike="noStrike" baseline="0" dirty="0">
                <a:latin typeface="Arial" panose="020B0604020202020204" pitchFamily="34" charset="0"/>
                <a:cs typeface="Arial" panose="020B0604020202020204" pitchFamily="34" charset="0"/>
              </a:rPr>
              <a:t>We come to CMA because of our common problem. We stay because of our common solution. To find long-term freedom from the grip of addiction, we work the Twelve Steps of Crystal Meth Anonymous:</a:t>
            </a:r>
          </a:p>
          <a:p>
            <a:pPr marL="342900" indent="-342900">
              <a:lnSpc>
                <a:spcPct val="100000"/>
              </a:lnSpc>
              <a:spcBef>
                <a:spcPts val="0"/>
              </a:spcBef>
              <a:spcAft>
                <a:spcPts val="600"/>
              </a:spcAft>
              <a:buFont typeface="+mj-lt"/>
              <a:buAutoNum type="arabicPeriod"/>
            </a:pPr>
            <a:r>
              <a:rPr lang="en-US" sz="1800" b="0" i="0" u="none" strike="noStrike" baseline="0" dirty="0">
                <a:latin typeface="Arial" panose="020B0604020202020204" pitchFamily="34" charset="0"/>
                <a:cs typeface="Arial" panose="020B0604020202020204" pitchFamily="34" charset="0"/>
              </a:rPr>
              <a:t>We admitted that we were powerless over crystal meth and our lives had become unmanageable.</a:t>
            </a:r>
          </a:p>
          <a:p>
            <a:pPr marL="342900" indent="-342900">
              <a:lnSpc>
                <a:spcPct val="100000"/>
              </a:lnSpc>
              <a:spcBef>
                <a:spcPts val="0"/>
              </a:spcBef>
              <a:spcAft>
                <a:spcPts val="600"/>
              </a:spcAft>
              <a:buFont typeface="+mj-lt"/>
              <a:buAutoNum type="arabicPeriod"/>
            </a:pPr>
            <a:r>
              <a:rPr lang="en-US" sz="1800" b="0" i="0" u="none" strike="noStrike" baseline="0" dirty="0">
                <a:latin typeface="Arial" panose="020B0604020202020204" pitchFamily="34" charset="0"/>
                <a:cs typeface="Arial" panose="020B0604020202020204" pitchFamily="34" charset="0"/>
              </a:rPr>
              <a:t>Came to believe that a power greater than ourselves could restore us to sanity.</a:t>
            </a:r>
          </a:p>
          <a:p>
            <a:pPr marL="342900" indent="-342900">
              <a:lnSpc>
                <a:spcPct val="100000"/>
              </a:lnSpc>
              <a:spcBef>
                <a:spcPts val="0"/>
              </a:spcBef>
              <a:spcAft>
                <a:spcPts val="600"/>
              </a:spcAft>
              <a:buFont typeface="+mj-lt"/>
              <a:buAutoNum type="arabicPeriod"/>
            </a:pPr>
            <a:r>
              <a:rPr lang="en-US" sz="1800" b="0" i="0" u="none" strike="noStrike" baseline="0" dirty="0">
                <a:latin typeface="Arial" panose="020B0604020202020204" pitchFamily="34" charset="0"/>
                <a:cs typeface="Arial" panose="020B0604020202020204" pitchFamily="34" charset="0"/>
              </a:rPr>
              <a:t>Made a decision to turn our will and our lives over to the care of a God </a:t>
            </a:r>
            <a:r>
              <a:rPr lang="en-US" sz="1800" b="0" i="1" u="none" strike="noStrike" baseline="0" dirty="0">
                <a:latin typeface="Arial" panose="020B0604020202020204" pitchFamily="34" charset="0"/>
                <a:cs typeface="Arial" panose="020B0604020202020204" pitchFamily="34" charset="0"/>
              </a:rPr>
              <a:t>of our understanding</a:t>
            </a:r>
            <a:r>
              <a:rPr lang="en-US" sz="1800" b="0" i="0" u="none" strike="noStrike" baseline="0" dirty="0">
                <a:latin typeface="Arial" panose="020B0604020202020204" pitchFamily="34" charset="0"/>
                <a:cs typeface="Arial" panose="020B0604020202020204" pitchFamily="34" charset="0"/>
              </a:rPr>
              <a:t>.</a:t>
            </a:r>
          </a:p>
          <a:p>
            <a:pPr marL="342900" indent="-342900">
              <a:lnSpc>
                <a:spcPct val="100000"/>
              </a:lnSpc>
              <a:spcBef>
                <a:spcPts val="0"/>
              </a:spcBef>
              <a:spcAft>
                <a:spcPts val="600"/>
              </a:spcAft>
              <a:buFont typeface="+mj-lt"/>
              <a:buAutoNum type="arabicPeriod"/>
            </a:pPr>
            <a:r>
              <a:rPr lang="en-US" sz="1800" b="0" i="0" u="none" strike="noStrike" baseline="0" dirty="0">
                <a:latin typeface="Arial" panose="020B0604020202020204" pitchFamily="34" charset="0"/>
                <a:cs typeface="Arial" panose="020B0604020202020204" pitchFamily="34" charset="0"/>
              </a:rPr>
              <a:t>Made a searching and fearless moral inventory of ourselves.</a:t>
            </a:r>
          </a:p>
          <a:p>
            <a:pPr marL="342900" indent="-342900">
              <a:lnSpc>
                <a:spcPct val="100000"/>
              </a:lnSpc>
              <a:spcBef>
                <a:spcPts val="0"/>
              </a:spcBef>
              <a:spcAft>
                <a:spcPts val="600"/>
              </a:spcAft>
              <a:buFont typeface="+mj-lt"/>
              <a:buAutoNum type="arabicPeriod"/>
            </a:pPr>
            <a:r>
              <a:rPr lang="en-US" sz="1800" b="0" i="0" u="none" strike="noStrike" baseline="0" dirty="0">
                <a:latin typeface="Arial" panose="020B0604020202020204" pitchFamily="34" charset="0"/>
                <a:cs typeface="Arial" panose="020B0604020202020204" pitchFamily="34" charset="0"/>
              </a:rPr>
              <a:t>Admitted to God, to ourselves and to another human being the exact nature of our wrongs.</a:t>
            </a:r>
          </a:p>
          <a:p>
            <a:pPr marL="342900" indent="-342900">
              <a:lnSpc>
                <a:spcPct val="100000"/>
              </a:lnSpc>
              <a:spcBef>
                <a:spcPts val="0"/>
              </a:spcBef>
              <a:spcAft>
                <a:spcPts val="600"/>
              </a:spcAft>
              <a:buFont typeface="+mj-lt"/>
              <a:buAutoNum type="arabicPeriod"/>
            </a:pPr>
            <a:r>
              <a:rPr lang="en-US" sz="1800" b="0" i="0" u="none" strike="noStrike" baseline="0" dirty="0">
                <a:latin typeface="Arial" panose="020B0604020202020204" pitchFamily="34" charset="0"/>
                <a:cs typeface="Arial" panose="020B0604020202020204" pitchFamily="34" charset="0"/>
              </a:rPr>
              <a:t>Were entirely ready to have God remove all these defects of character.</a:t>
            </a:r>
          </a:p>
          <a:p>
            <a:pPr marL="342900" indent="-342900">
              <a:lnSpc>
                <a:spcPct val="100000"/>
              </a:lnSpc>
              <a:spcBef>
                <a:spcPts val="0"/>
              </a:spcBef>
              <a:spcAft>
                <a:spcPts val="600"/>
              </a:spcAft>
              <a:buFont typeface="+mj-lt"/>
              <a:buAutoNum type="arabicPeriod"/>
            </a:pPr>
            <a:r>
              <a:rPr lang="en-US" sz="1800" b="0" i="0" u="none" strike="noStrike" baseline="0" dirty="0">
                <a:latin typeface="Arial" panose="020B0604020202020204" pitchFamily="34" charset="0"/>
                <a:cs typeface="Arial" panose="020B0604020202020204" pitchFamily="34" charset="0"/>
              </a:rPr>
              <a:t>Humbly asked God to remove our shortcomings.</a:t>
            </a:r>
          </a:p>
          <a:p>
            <a:pPr marL="342900" indent="-342900">
              <a:lnSpc>
                <a:spcPct val="100000"/>
              </a:lnSpc>
              <a:spcBef>
                <a:spcPts val="0"/>
              </a:spcBef>
              <a:spcAft>
                <a:spcPts val="600"/>
              </a:spcAft>
              <a:buFont typeface="+mj-lt"/>
              <a:buAutoNum type="arabicPeriod"/>
            </a:pPr>
            <a:r>
              <a:rPr lang="en-US" sz="1800" b="0" i="0" u="none" strike="noStrike" baseline="0" dirty="0">
                <a:latin typeface="Arial" panose="020B0604020202020204" pitchFamily="34" charset="0"/>
                <a:cs typeface="Arial" panose="020B0604020202020204" pitchFamily="34" charset="0"/>
              </a:rPr>
              <a:t>Made a list of all persons we had harmed and became willing to make amends to them all.</a:t>
            </a:r>
          </a:p>
          <a:p>
            <a:pPr marL="342900" indent="-342900">
              <a:lnSpc>
                <a:spcPct val="100000"/>
              </a:lnSpc>
              <a:spcBef>
                <a:spcPts val="0"/>
              </a:spcBef>
              <a:spcAft>
                <a:spcPts val="600"/>
              </a:spcAft>
              <a:buFont typeface="+mj-lt"/>
              <a:buAutoNum type="arabicPeriod"/>
            </a:pPr>
            <a:r>
              <a:rPr lang="en-US" sz="1800" b="0" i="0" u="none" strike="noStrike" baseline="0" dirty="0">
                <a:latin typeface="Arial" panose="020B0604020202020204" pitchFamily="34" charset="0"/>
                <a:cs typeface="Arial" panose="020B0604020202020204" pitchFamily="34" charset="0"/>
              </a:rPr>
              <a:t>Made direct amends to such people wherever possible, except when to do so would injure them or others.</a:t>
            </a:r>
          </a:p>
          <a:p>
            <a:pPr marL="342900" indent="-342900">
              <a:lnSpc>
                <a:spcPct val="100000"/>
              </a:lnSpc>
              <a:spcBef>
                <a:spcPts val="0"/>
              </a:spcBef>
              <a:spcAft>
                <a:spcPts val="600"/>
              </a:spcAft>
              <a:buFont typeface="+mj-lt"/>
              <a:buAutoNum type="arabicPeriod"/>
            </a:pPr>
            <a:r>
              <a:rPr lang="en-US" sz="1800" b="0" i="0" u="none" strike="noStrike" baseline="0" dirty="0">
                <a:latin typeface="Arial" panose="020B0604020202020204" pitchFamily="34" charset="0"/>
                <a:cs typeface="Arial" panose="020B0604020202020204" pitchFamily="34" charset="0"/>
              </a:rPr>
              <a:t>Continued to take personal inventory and when we were wrong promptly admitted it.</a:t>
            </a:r>
          </a:p>
          <a:p>
            <a:pPr marL="342900" indent="-342900">
              <a:lnSpc>
                <a:spcPct val="100000"/>
              </a:lnSpc>
              <a:spcBef>
                <a:spcPts val="0"/>
              </a:spcBef>
              <a:spcAft>
                <a:spcPts val="600"/>
              </a:spcAft>
              <a:buFont typeface="+mj-lt"/>
              <a:buAutoNum type="arabicPeriod"/>
            </a:pPr>
            <a:r>
              <a:rPr lang="en-US" sz="1800" b="0" i="0" u="none" strike="noStrike" baseline="0" dirty="0">
                <a:latin typeface="Arial" panose="020B0604020202020204" pitchFamily="34" charset="0"/>
                <a:cs typeface="Arial" panose="020B0604020202020204" pitchFamily="34" charset="0"/>
              </a:rPr>
              <a:t>Sought through prayer and meditation to improve our conscious contact with a God </a:t>
            </a:r>
            <a:r>
              <a:rPr lang="en-US" sz="1800" b="0" i="1" u="none" strike="noStrike" baseline="0" dirty="0">
                <a:latin typeface="Arial" panose="020B0604020202020204" pitchFamily="34" charset="0"/>
                <a:cs typeface="Arial" panose="020B0604020202020204" pitchFamily="34" charset="0"/>
              </a:rPr>
              <a:t>of our understanding </a:t>
            </a:r>
            <a:r>
              <a:rPr lang="en-US" sz="1800" b="0" i="0" u="none" strike="noStrike" baseline="0" dirty="0">
                <a:latin typeface="Arial" panose="020B0604020202020204" pitchFamily="34" charset="0"/>
                <a:cs typeface="Arial" panose="020B0604020202020204" pitchFamily="34" charset="0"/>
              </a:rPr>
              <a:t>praying only for the knowledge of God’s will for us, and the power to carry that out.</a:t>
            </a:r>
          </a:p>
          <a:p>
            <a:pPr marL="342900" indent="-342900">
              <a:lnSpc>
                <a:spcPct val="100000"/>
              </a:lnSpc>
              <a:spcBef>
                <a:spcPts val="0"/>
              </a:spcBef>
              <a:spcAft>
                <a:spcPts val="600"/>
              </a:spcAft>
              <a:buFont typeface="+mj-lt"/>
              <a:buAutoNum type="arabicPeriod"/>
            </a:pPr>
            <a:r>
              <a:rPr lang="en-US" sz="1800" b="0" i="0" u="none" strike="noStrike" baseline="0" dirty="0">
                <a:latin typeface="Arial" panose="020B0604020202020204" pitchFamily="34" charset="0"/>
                <a:cs typeface="Arial" panose="020B0604020202020204" pitchFamily="34" charset="0"/>
              </a:rPr>
              <a:t>Having had a spiritual awakening as a result of these steps, we tried to carry this message to crystal meth addicts, and to practice these principles in all of our affairs.</a:t>
            </a:r>
          </a:p>
          <a:p>
            <a:pPr marL="0" indent="0" algn="r">
              <a:lnSpc>
                <a:spcPct val="100000"/>
              </a:lnSpc>
              <a:spcBef>
                <a:spcPts val="0"/>
              </a:spcBef>
              <a:spcAft>
                <a:spcPts val="600"/>
              </a:spcAft>
              <a:buNone/>
            </a:pPr>
            <a:r>
              <a:rPr lang="en-US" sz="1400" b="0" i="0" u="none" strike="noStrike" baseline="0" dirty="0">
                <a:latin typeface="Arial" panose="020B0604020202020204" pitchFamily="34" charset="0"/>
                <a:cs typeface="Arial" panose="020B0604020202020204" pitchFamily="34" charset="0"/>
              </a:rPr>
              <a:t>Continued</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81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B5D1B4-F2A1-43DB-8F3F-B277D93CBECB}"/>
              </a:ext>
            </a:extLst>
          </p:cNvPr>
          <p:cNvSpPr>
            <a:spLocks noGrp="1"/>
          </p:cNvSpPr>
          <p:nvPr>
            <p:ph idx="1"/>
          </p:nvPr>
        </p:nvSpPr>
        <p:spPr>
          <a:xfrm>
            <a:off x="590661" y="716461"/>
            <a:ext cx="5676678" cy="7458633"/>
          </a:xfrm>
        </p:spPr>
        <p:txBody>
          <a:bodyPr/>
          <a:lstStyle/>
          <a:p>
            <a:pPr marL="0" indent="0">
              <a:buNone/>
            </a:pPr>
            <a:r>
              <a:rPr lang="en-US" sz="1800" b="0" i="0" u="none" strike="noStrike" baseline="0" dirty="0">
                <a:latin typeface="Arial" panose="020B0604020202020204" pitchFamily="34" charset="0"/>
                <a:cs typeface="Arial" panose="020B0604020202020204" pitchFamily="34" charset="0"/>
              </a:rPr>
              <a:t>Crystal meth seemed like the answer to our problems. Not anymore. We realize our drug use was killing us. Once we started, we couldn’t stop. Today, to stay clean and sober, we don’t pick up—no matter what.</a:t>
            </a:r>
          </a:p>
          <a:p>
            <a:pPr marL="0" indent="0">
              <a:buNone/>
            </a:pPr>
            <a:r>
              <a:rPr lang="en-US" sz="1800" b="0" i="0" u="none" strike="noStrike" baseline="0" dirty="0">
                <a:latin typeface="Arial" panose="020B0604020202020204" pitchFamily="34" charset="0"/>
                <a:cs typeface="Arial" panose="020B0604020202020204" pitchFamily="34" charset="0"/>
              </a:rPr>
              <a:t>When we take action, we choose faith over fear and progress over perfection. As we work the Steps, we put spiritual principles into motion.</a:t>
            </a:r>
          </a:p>
          <a:p>
            <a:pPr marL="461963" indent="0">
              <a:buNone/>
            </a:pPr>
            <a:r>
              <a:rPr lang="en-US" sz="1800" b="0" i="0" u="none" strike="noStrike" baseline="0" dirty="0">
                <a:latin typeface="Arial" panose="020B0604020202020204" pitchFamily="34" charset="0"/>
                <a:cs typeface="Arial" panose="020B0604020202020204" pitchFamily="34" charset="0"/>
              </a:rPr>
              <a:t>Surrender is an action...it brings freedom.</a:t>
            </a:r>
          </a:p>
          <a:p>
            <a:pPr marL="461963" indent="0">
              <a:buNone/>
            </a:pPr>
            <a:r>
              <a:rPr lang="en-US" sz="1800" b="0" i="0" u="none" strike="noStrike" baseline="0" dirty="0">
                <a:latin typeface="Arial" panose="020B0604020202020204" pitchFamily="34" charset="0"/>
                <a:cs typeface="Arial" panose="020B0604020202020204" pitchFamily="34" charset="0"/>
              </a:rPr>
              <a:t>Humility is an action...it brings perspective.</a:t>
            </a:r>
          </a:p>
          <a:p>
            <a:pPr marL="461963" indent="0">
              <a:buNone/>
            </a:pPr>
            <a:r>
              <a:rPr lang="en-US" sz="1800" b="0" i="0" u="none" strike="noStrike" baseline="0" dirty="0">
                <a:latin typeface="Arial" panose="020B0604020202020204" pitchFamily="34" charset="0"/>
                <a:cs typeface="Arial" panose="020B0604020202020204" pitchFamily="34" charset="0"/>
              </a:rPr>
              <a:t>Gratitude is an action...it brings contentment.</a:t>
            </a:r>
          </a:p>
          <a:p>
            <a:pPr marL="0" indent="0">
              <a:buNone/>
            </a:pPr>
            <a:r>
              <a:rPr lang="en-US" sz="1800" b="0" i="0" u="none" strike="noStrike" baseline="0" dirty="0">
                <a:latin typeface="Arial" panose="020B0604020202020204" pitchFamily="34" charset="0"/>
                <a:cs typeface="Arial" panose="020B0604020202020204" pitchFamily="34" charset="0"/>
              </a:rPr>
              <a:t>This is the gift of recovery: We awaken, our lives improve, and we gradually move from self to service. We act as messengers to others who are suffering—messengers of hope and healing, of connection, compassion, and yes, even joy.</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3513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9E2F776-B8AE-4BC4-845D-720FD190F90C}"/>
              </a:ext>
            </a:extLst>
          </p:cNvPr>
          <p:cNvSpPr>
            <a:spLocks noGrp="1"/>
          </p:cNvSpPr>
          <p:nvPr>
            <p:ph type="title"/>
          </p:nvPr>
        </p:nvSpPr>
        <p:spPr>
          <a:xfrm>
            <a:off x="-106680" y="0"/>
            <a:ext cx="6768269" cy="1359217"/>
          </a:xfrm>
        </p:spPr>
        <p:txBody>
          <a:bodyPr/>
          <a:lstStyle/>
          <a:p>
            <a:pPr algn="ctr">
              <a:spcBef>
                <a:spcPts val="1200"/>
              </a:spcBef>
              <a:spcAft>
                <a:spcPts val="1200"/>
              </a:spcAft>
            </a:pPr>
            <a:r>
              <a:rPr lang="en-US" dirty="0">
                <a:latin typeface="Arial" panose="020B0604020202020204" pitchFamily="34" charset="0"/>
                <a:cs typeface="Arial" panose="020B0604020202020204" pitchFamily="34" charset="0"/>
              </a:rPr>
              <a:t>Crystal Meth</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Anonymous</a:t>
            </a:r>
            <a:r>
              <a:rPr lang="en-US" baseline="-25000" dirty="0">
                <a:latin typeface="Arial" panose="020B0604020202020204" pitchFamily="34" charset="0"/>
                <a:cs typeface="Arial" panose="020B0604020202020204" pitchFamily="34" charset="0"/>
              </a:rPr>
              <a:t>®</a:t>
            </a:r>
            <a:br>
              <a:rPr lang="en-US" baseline="-25000" dirty="0">
                <a:latin typeface="Arial" panose="020B0604020202020204" pitchFamily="34" charset="0"/>
                <a:cs typeface="Arial" panose="020B0604020202020204" pitchFamily="34" charset="0"/>
              </a:rPr>
            </a:br>
            <a:br>
              <a:rPr lang="en-US" baseline="-250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THE TWELVE TRADITIONS of Crystal Meth Anonymous</a:t>
            </a:r>
            <a:endParaRPr lang="en-US" baseline="-250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D0A233C-F010-4429-A2A4-BC78DF957C93}"/>
              </a:ext>
            </a:extLst>
          </p:cNvPr>
          <p:cNvSpPr>
            <a:spLocks noGrp="1"/>
          </p:cNvSpPr>
          <p:nvPr>
            <p:ph idx="1"/>
          </p:nvPr>
        </p:nvSpPr>
        <p:spPr>
          <a:xfrm>
            <a:off x="335578" y="1508760"/>
            <a:ext cx="5896390" cy="10347960"/>
          </a:xfrm>
        </p:spPr>
        <p:txBody>
          <a:bodyPr>
            <a:normAutofit lnSpcReduction="10000"/>
          </a:bodyPr>
          <a:lstStyle/>
          <a:p>
            <a:pPr marL="0" indent="0">
              <a:lnSpc>
                <a:spcPct val="100000"/>
              </a:lnSpc>
              <a:spcBef>
                <a:spcPts val="0"/>
              </a:spcBef>
              <a:spcAft>
                <a:spcPts val="1200"/>
              </a:spcAft>
              <a:buNone/>
            </a:pPr>
            <a:r>
              <a:rPr lang="en-US" sz="1800" b="0" i="0" u="none" strike="noStrike" baseline="0" dirty="0">
                <a:latin typeface="Arial" panose="020B0604020202020204" pitchFamily="34" charset="0"/>
                <a:cs typeface="Arial" panose="020B0604020202020204" pitchFamily="34" charset="0"/>
              </a:rPr>
              <a:t>The Twelve Traditions guide the group just as the Twelve Steps guide the individual.</a:t>
            </a:r>
          </a:p>
          <a:p>
            <a:pPr marL="457200" indent="-342900">
              <a:lnSpc>
                <a:spcPct val="100000"/>
              </a:lnSpc>
              <a:spcBef>
                <a:spcPts val="0"/>
              </a:spcBef>
              <a:spcAft>
                <a:spcPts val="600"/>
              </a:spcAft>
              <a:buFont typeface="+mj-lt"/>
              <a:buAutoNum type="arabicPeriod"/>
            </a:pPr>
            <a:r>
              <a:rPr lang="en-US" sz="1800" b="0" i="0" u="none" strike="noStrike" baseline="0" dirty="0">
                <a:latin typeface="Arial" panose="020B0604020202020204" pitchFamily="34" charset="0"/>
                <a:cs typeface="Arial" panose="020B0604020202020204" pitchFamily="34" charset="0"/>
              </a:rPr>
              <a:t>Our common welfare should come first; personal recovery depends on CMA unity.</a:t>
            </a:r>
          </a:p>
          <a:p>
            <a:pPr marL="457200" indent="-342900">
              <a:lnSpc>
                <a:spcPct val="100000"/>
              </a:lnSpc>
              <a:spcBef>
                <a:spcPts val="0"/>
              </a:spcBef>
              <a:spcAft>
                <a:spcPts val="600"/>
              </a:spcAft>
              <a:buFont typeface="+mj-lt"/>
              <a:buAutoNum type="arabicPeriod"/>
            </a:pPr>
            <a:r>
              <a:rPr lang="en-US" sz="1800" b="0" i="0" u="none" strike="noStrike" baseline="0" dirty="0">
                <a:latin typeface="Arial" panose="020B0604020202020204" pitchFamily="34" charset="0"/>
                <a:cs typeface="Arial" panose="020B0604020202020204" pitchFamily="34" charset="0"/>
              </a:rPr>
              <a:t>For our group purpose there is but one ultimate authority—a loving God as expressed in our group conscience. Our leaders are but trusted servants; they do not govern.</a:t>
            </a:r>
          </a:p>
          <a:p>
            <a:pPr marL="457200" indent="-342900">
              <a:lnSpc>
                <a:spcPct val="100000"/>
              </a:lnSpc>
              <a:spcBef>
                <a:spcPts val="0"/>
              </a:spcBef>
              <a:spcAft>
                <a:spcPts val="600"/>
              </a:spcAft>
              <a:buFont typeface="+mj-lt"/>
              <a:buAutoNum type="arabicPeriod"/>
            </a:pPr>
            <a:r>
              <a:rPr lang="en-US" sz="1800" b="0" i="0" u="none" strike="noStrike" baseline="0" dirty="0">
                <a:latin typeface="Arial" panose="020B0604020202020204" pitchFamily="34" charset="0"/>
                <a:cs typeface="Arial" panose="020B0604020202020204" pitchFamily="34" charset="0"/>
              </a:rPr>
              <a:t>The only requirement for CMA membership is a desire to stop using.</a:t>
            </a:r>
          </a:p>
          <a:p>
            <a:pPr marL="457200" indent="-342900">
              <a:lnSpc>
                <a:spcPct val="100000"/>
              </a:lnSpc>
              <a:spcBef>
                <a:spcPts val="0"/>
              </a:spcBef>
              <a:spcAft>
                <a:spcPts val="600"/>
              </a:spcAft>
              <a:buFont typeface="+mj-lt"/>
              <a:buAutoNum type="arabicPeriod"/>
            </a:pPr>
            <a:r>
              <a:rPr lang="en-US" sz="1800" b="0" i="0" u="none" strike="noStrike" baseline="0" dirty="0">
                <a:latin typeface="Arial" panose="020B0604020202020204" pitchFamily="34" charset="0"/>
                <a:cs typeface="Arial" panose="020B0604020202020204" pitchFamily="34" charset="0"/>
              </a:rPr>
              <a:t>Each group should be autonomous except in matters affecting other groups or CMA as a whole.</a:t>
            </a:r>
          </a:p>
          <a:p>
            <a:pPr marL="457200" indent="-342900">
              <a:lnSpc>
                <a:spcPct val="100000"/>
              </a:lnSpc>
              <a:spcBef>
                <a:spcPts val="0"/>
              </a:spcBef>
              <a:spcAft>
                <a:spcPts val="600"/>
              </a:spcAft>
              <a:buFont typeface="+mj-lt"/>
              <a:buAutoNum type="arabicPeriod"/>
            </a:pPr>
            <a:r>
              <a:rPr lang="en-US" sz="1800" b="0" i="0" u="none" strike="noStrike" baseline="0" dirty="0">
                <a:latin typeface="Arial" panose="020B0604020202020204" pitchFamily="34" charset="0"/>
                <a:cs typeface="Arial" panose="020B0604020202020204" pitchFamily="34" charset="0"/>
              </a:rPr>
              <a:t>Each group has but one primary purpose—to carry the message to the addict who still suffers.</a:t>
            </a:r>
          </a:p>
          <a:p>
            <a:pPr marL="457200" indent="-342900">
              <a:lnSpc>
                <a:spcPct val="100000"/>
              </a:lnSpc>
              <a:spcBef>
                <a:spcPts val="0"/>
              </a:spcBef>
              <a:spcAft>
                <a:spcPts val="600"/>
              </a:spcAft>
              <a:buFont typeface="+mj-lt"/>
              <a:buAutoNum type="arabicPeriod"/>
            </a:pPr>
            <a:r>
              <a:rPr lang="en-US" sz="1800" b="0" i="0" u="none" strike="noStrike" baseline="0" dirty="0">
                <a:latin typeface="Arial" panose="020B0604020202020204" pitchFamily="34" charset="0"/>
                <a:cs typeface="Arial" panose="020B0604020202020204" pitchFamily="34" charset="0"/>
              </a:rPr>
              <a:t>A CMA group ought never endorse, finance, or lend the CMA name to any related facility or outside enterprise, lest problems of money, property, or prestige divert us from our primary purpose.</a:t>
            </a:r>
          </a:p>
          <a:p>
            <a:pPr marL="457200" indent="-342900">
              <a:lnSpc>
                <a:spcPct val="100000"/>
              </a:lnSpc>
              <a:spcBef>
                <a:spcPts val="0"/>
              </a:spcBef>
              <a:spcAft>
                <a:spcPts val="600"/>
              </a:spcAft>
              <a:buFont typeface="+mj-lt"/>
              <a:buAutoNum type="arabicPeriod"/>
            </a:pPr>
            <a:r>
              <a:rPr lang="en-US" sz="1800" b="0" i="0" u="none" strike="noStrike" baseline="0" dirty="0">
                <a:latin typeface="Arial" panose="020B0604020202020204" pitchFamily="34" charset="0"/>
                <a:cs typeface="Arial" panose="020B0604020202020204" pitchFamily="34" charset="0"/>
              </a:rPr>
              <a:t>Every CMA group ought to be fully self-supporting, declining outside contributions.</a:t>
            </a:r>
          </a:p>
          <a:p>
            <a:pPr marL="457200" indent="-342900">
              <a:lnSpc>
                <a:spcPct val="100000"/>
              </a:lnSpc>
              <a:spcBef>
                <a:spcPts val="0"/>
              </a:spcBef>
              <a:spcAft>
                <a:spcPts val="600"/>
              </a:spcAft>
              <a:buFont typeface="+mj-lt"/>
              <a:buAutoNum type="arabicPeriod"/>
            </a:pPr>
            <a:r>
              <a:rPr lang="en-US" sz="1800" b="0" i="0" u="none" strike="noStrike" baseline="0" dirty="0">
                <a:latin typeface="Arial" panose="020B0604020202020204" pitchFamily="34" charset="0"/>
                <a:cs typeface="Arial" panose="020B0604020202020204" pitchFamily="34" charset="0"/>
              </a:rPr>
              <a:t>Crystal Meth Anonymous should remain forever nonprofessional, but our service centers may employ special workers.</a:t>
            </a:r>
          </a:p>
          <a:p>
            <a:pPr marL="457200" indent="-342900">
              <a:lnSpc>
                <a:spcPct val="100000"/>
              </a:lnSpc>
              <a:spcBef>
                <a:spcPts val="0"/>
              </a:spcBef>
              <a:spcAft>
                <a:spcPts val="600"/>
              </a:spcAft>
              <a:buFont typeface="+mj-lt"/>
              <a:buAutoNum type="arabicPeriod"/>
            </a:pPr>
            <a:r>
              <a:rPr lang="en-US" sz="1800" dirty="0">
                <a:latin typeface="Arial" panose="020B0604020202020204" pitchFamily="34" charset="0"/>
                <a:cs typeface="Arial" panose="020B0604020202020204" pitchFamily="34" charset="0"/>
              </a:rPr>
              <a:t>CMA, as such, ought never be organized, but we may create service boards or committees directly responsible to those they serve.</a:t>
            </a:r>
          </a:p>
          <a:p>
            <a:pPr marL="457200" indent="-457200">
              <a:lnSpc>
                <a:spcPct val="100000"/>
              </a:lnSpc>
              <a:spcBef>
                <a:spcPts val="0"/>
              </a:spcBef>
              <a:spcAft>
                <a:spcPts val="600"/>
              </a:spcAft>
              <a:buFont typeface="+mj-lt"/>
              <a:buAutoNum type="arabicPeriod"/>
            </a:pPr>
            <a:r>
              <a:rPr lang="en-US" sz="1800" dirty="0">
                <a:latin typeface="Arial" panose="020B0604020202020204" pitchFamily="34" charset="0"/>
                <a:cs typeface="Arial" panose="020B0604020202020204" pitchFamily="34" charset="0"/>
              </a:rPr>
              <a:t>Crystal Meth Anonymous has no opinion on outside issues; hence the CMA name ought never be drawn into public controversy.</a:t>
            </a:r>
          </a:p>
          <a:p>
            <a:pPr marL="457200" indent="-457200">
              <a:lnSpc>
                <a:spcPct val="100000"/>
              </a:lnSpc>
              <a:spcBef>
                <a:spcPts val="0"/>
              </a:spcBef>
              <a:spcAft>
                <a:spcPts val="600"/>
              </a:spcAft>
              <a:buFont typeface="+mj-lt"/>
              <a:buAutoNum type="arabicPeriod"/>
            </a:pPr>
            <a:r>
              <a:rPr lang="en-US" sz="1800" dirty="0">
                <a:latin typeface="Arial" panose="020B0604020202020204" pitchFamily="34" charset="0"/>
                <a:cs typeface="Arial" panose="020B0604020202020204" pitchFamily="34" charset="0"/>
              </a:rPr>
              <a:t>Our public relations policy is based on attraction rather than promotion; we need always maintain personal anonymity at the level of press, radio, television, films, and other public media.</a:t>
            </a:r>
          </a:p>
          <a:p>
            <a:pPr marL="457200" indent="-457200">
              <a:lnSpc>
                <a:spcPct val="100000"/>
              </a:lnSpc>
              <a:spcBef>
                <a:spcPts val="0"/>
              </a:spcBef>
              <a:spcAft>
                <a:spcPts val="600"/>
              </a:spcAft>
              <a:buFont typeface="+mj-lt"/>
              <a:buAutoNum type="arabicPeriod"/>
            </a:pPr>
            <a:r>
              <a:rPr lang="en-US" sz="1800" dirty="0">
                <a:latin typeface="Arial" panose="020B0604020202020204" pitchFamily="34" charset="0"/>
                <a:cs typeface="Arial" panose="020B0604020202020204" pitchFamily="34" charset="0"/>
              </a:rPr>
              <a:t>Anonymity is the spiritual foundation of all our traditions, ever reminding us to place principles before personalities.</a:t>
            </a:r>
          </a:p>
        </p:txBody>
      </p:sp>
    </p:spTree>
    <p:extLst>
      <p:ext uri="{BB962C8B-B14F-4D97-AF65-F5344CB8AC3E}">
        <p14:creationId xmlns:p14="http://schemas.microsoft.com/office/powerpoint/2010/main" val="17752754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Damask</Template>
  <TotalTime>150</TotalTime>
  <Words>1146</Words>
  <Application>Microsoft Office PowerPoint</Application>
  <PresentationFormat>Widescreen</PresentationFormat>
  <Paragraphs>46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Bookman Old Style</vt:lpstr>
      <vt:lpstr>Rockwell</vt:lpstr>
      <vt:lpstr>Damask</vt:lpstr>
      <vt:lpstr>Are You a Tweaker?</vt:lpstr>
      <vt:lpstr>Crystal Meth Anonymous®  THE TWELVE STEPS: A Plan of Action</vt:lpstr>
      <vt:lpstr>PowerPoint Presentation</vt:lpstr>
      <vt:lpstr>Crystal Meth Anonymous®  THE TWELVE TRADITIONS of Crystal Meth Anonymous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CMA?</dc:title>
  <dc:creator>Russ Reopell</dc:creator>
  <cp:lastModifiedBy>Russ Reopell</cp:lastModifiedBy>
  <cp:revision>34</cp:revision>
  <dcterms:created xsi:type="dcterms:W3CDTF">2020-07-18T20:35:15Z</dcterms:created>
  <dcterms:modified xsi:type="dcterms:W3CDTF">2021-04-03T18:35:49Z</dcterms:modified>
</cp:coreProperties>
</file>